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60" r:id="rId5"/>
    <p:sldId id="261" r:id="rId6"/>
    <p:sldId id="262" r:id="rId7"/>
    <p:sldId id="263" r:id="rId8"/>
    <p:sldId id="264" r:id="rId9"/>
    <p:sldId id="265" r:id="rId10"/>
    <p:sldId id="266" r:id="rId11"/>
    <p:sldId id="268"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4" d="100"/>
          <a:sy n="134" d="100"/>
        </p:scale>
        <p:origin x="132" y="1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pun Jain" userId="7db21b0d510a9ba0" providerId="LiveId" clId="{409603AD-BB84-4973-B2A0-4BFB80E9E2A2}"/>
    <pc:docChg chg="modSld">
      <pc:chgData name="Nipun Jain" userId="7db21b0d510a9ba0" providerId="LiveId" clId="{409603AD-BB84-4973-B2A0-4BFB80E9E2A2}" dt="2025-07-14T17:41:21.335" v="10" actId="20577"/>
      <pc:docMkLst>
        <pc:docMk/>
      </pc:docMkLst>
      <pc:sldChg chg="modSp mod">
        <pc:chgData name="Nipun Jain" userId="7db21b0d510a9ba0" providerId="LiveId" clId="{409603AD-BB84-4973-B2A0-4BFB80E9E2A2}" dt="2025-07-14T17:41:21.335" v="10" actId="20577"/>
        <pc:sldMkLst>
          <pc:docMk/>
          <pc:sldMk cId="1817598006" sldId="268"/>
        </pc:sldMkLst>
        <pc:spChg chg="mod">
          <ac:chgData name="Nipun Jain" userId="7db21b0d510a9ba0" providerId="LiveId" clId="{409603AD-BB84-4973-B2A0-4BFB80E9E2A2}" dt="2025-07-14T17:41:21.335" v="10" actId="20577"/>
          <ac:spMkLst>
            <pc:docMk/>
            <pc:sldMk cId="1817598006" sldId="268"/>
            <ac:spMk id="4" creationId="{477C24C2-FB11-0A2A-1AA6-71B25D983717}"/>
          </ac:spMkLst>
        </pc:spChg>
      </pc:sldChg>
    </pc:docChg>
  </pc:docChgLst>
</pc:chgInfo>
</file>

<file path=ppt/media/image1.png>
</file>

<file path=ppt/media/image10.jpeg>
</file>

<file path=ppt/media/image11.png>
</file>

<file path=ppt/media/image12.jpe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3724"/>
          <a:stretch/>
        </p:blipFill>
        <p:spPr>
          <a:xfrm>
            <a:off x="0" y="0"/>
            <a:ext cx="9143640" cy="5143320"/>
          </a:xfrm>
          <a:prstGeom prst="rect">
            <a:avLst/>
          </a:prstGeom>
          <a:noFill/>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rgbClr val="000000"/>
        </a:solidFill>
        <a:effectLst/>
      </p:bgPr>
    </p:bg>
    <p:spTree>
      <p:nvGrpSpPr>
        <p:cNvPr id="1" name=""/>
        <p:cNvGrpSpPr/>
        <p:nvPr/>
      </p:nvGrpSpPr>
      <p:grpSpPr>
        <a:xfrm>
          <a:off x="0" y="0"/>
          <a:ext cx="0" cy="0"/>
          <a:chOff x="0" y="0"/>
          <a:chExt cx="0" cy="0"/>
        </a:xfrm>
      </p:grpSpPr>
      <p:pic>
        <p:nvPicPr>
          <p:cNvPr id="28" name="Google Shape;92;p19"/>
          <p:cNvPicPr/>
          <p:nvPr/>
        </p:nvPicPr>
        <p:blipFill>
          <a:blip r:embed="rId2"/>
          <a:stretch/>
        </p:blipFill>
        <p:spPr>
          <a:xfrm rot="10800000" flipH="1">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pic>
        <p:nvPicPr>
          <p:cNvPr id="38" name="Google Shape;111;p20"/>
          <p:cNvPicPr/>
          <p:nvPr/>
        </p:nvPicPr>
        <p:blipFill>
          <a:blip r:embed="rId2"/>
          <a:srcRect l="659" r="5106" b="5177"/>
          <a:stretch/>
        </p:blipFill>
        <p:spPr>
          <a:xfrm rot="10800000">
            <a:off x="56880" y="0"/>
            <a:ext cx="9087120" cy="5143320"/>
          </a:xfrm>
          <a:prstGeom prst="rect">
            <a:avLst/>
          </a:prstGeom>
          <a:noFill/>
          <a:ln w="0">
            <a:noFill/>
          </a:ln>
        </p:spPr>
      </p:pic>
      <p:pic>
        <p:nvPicPr>
          <p:cNvPr id="39" name="Google Shape;112;p20"/>
          <p:cNvPicPr/>
          <p:nvPr/>
        </p:nvPicPr>
        <p:blipFill>
          <a:blip r:embed="rId3"/>
          <a:srcRect l="73197" t="14242"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pic>
        <p:nvPicPr>
          <p:cNvPr id="41" name="Google Shape;14;p3"/>
          <p:cNvPicPr/>
          <p:nvPr/>
        </p:nvPicPr>
        <p:blipFill>
          <a:blip r:embed="rId2"/>
          <a:srcRect l="3735"/>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u="none" strike="noStrike">
                <a:solidFill>
                  <a:schemeClr val="dk1"/>
                </a:solidFill>
                <a:effectLst/>
                <a:uFillTx/>
                <a:latin typeface="Arial"/>
              </a:rPr>
              <a:t>Click to edit the title text format</a:t>
            </a: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Goldman"/>
                <a:ea typeface="Goldman"/>
              </a:rPr>
              <a:t>xx%</a:t>
            </a:r>
            <a:endParaRPr lang="fr-FR" sz="6000" b="0" u="none" strike="noStrik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pic>
        <p:nvPicPr>
          <p:cNvPr id="45" name="Google Shape;115;p21"/>
          <p:cNvPicPr/>
          <p:nvPr/>
        </p:nvPicPr>
        <p:blipFill>
          <a:blip r:embed="rId2"/>
          <a:srcRect l="-8567" r="1230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tIns="91440" rIns="91440" bIns="91440" anchor="b">
            <a:noAutofit/>
          </a:bodyPr>
          <a:lstStyle/>
          <a:p>
            <a:pPr indent="0">
              <a:buNone/>
            </a:pPr>
            <a:r>
              <a:rPr lang="fr-FR" sz="5400" b="0" u="none" strike="noStrike">
                <a:solidFill>
                  <a:schemeClr val="dk1"/>
                </a:solidFill>
                <a:effectLst/>
                <a:uFillTx/>
                <a:latin typeface="Arial"/>
              </a:rPr>
              <a:t>Click to edit the title text format</a:t>
            </a:r>
          </a:p>
        </p:txBody>
      </p:sp>
      <p:sp>
        <p:nvSpPr>
          <p:cNvPr id="47" name="Google Shape;118;p21"/>
          <p:cNvSpPr/>
          <p:nvPr/>
        </p:nvSpPr>
        <p:spPr>
          <a:xfrm>
            <a:off x="5766840" y="3377160"/>
            <a:ext cx="297684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Open Sans"/>
                <a:ea typeface="Open Sans"/>
              </a:rPr>
              <a:t>CREDITS:</a:t>
            </a:r>
            <a:r>
              <a:rPr lang="en" sz="1000" b="0" u="none" strike="noStrike">
                <a:solidFill>
                  <a:schemeClr val="dk1"/>
                </a:solidFill>
                <a:effectLst/>
                <a:uFillTx/>
                <a:latin typeface="Open Sans"/>
                <a:ea typeface="Open Sans"/>
              </a:rPr>
              <a:t> This presentation template was created by </a:t>
            </a:r>
            <a:r>
              <a:rPr lang="en" sz="1000" b="1" u="sng" strike="noStrike">
                <a:solidFill>
                  <a:schemeClr val="dk1"/>
                </a:solidFill>
                <a:effectLst/>
                <a:uFillTx/>
                <a:latin typeface="Open Sans"/>
                <a:ea typeface="Open Sans"/>
                <a:hlinkClick r:id="rId3"/>
              </a:rPr>
              <a:t>Slidesgo</a:t>
            </a:r>
            <a:r>
              <a:rPr lang="en" sz="1000" b="0" u="none" strike="noStrike">
                <a:solidFill>
                  <a:schemeClr val="dk1"/>
                </a:solidFill>
                <a:effectLst/>
                <a:uFillTx/>
                <a:latin typeface="Open Sans"/>
                <a:ea typeface="Open Sans"/>
              </a:rPr>
              <a:t>, and includes icons, infographics &amp; images by </a:t>
            </a:r>
            <a:r>
              <a:rPr lang="en" sz="1000" b="1" u="sng" strike="noStrike">
                <a:solidFill>
                  <a:schemeClr val="dk1"/>
                </a:solidFill>
                <a:effectLst/>
                <a:uFillTx/>
                <a:latin typeface="Open Sans"/>
                <a:ea typeface="Open Sans"/>
                <a:hlinkClick r:id="rId4"/>
              </a:rPr>
              <a:t>Freepik</a:t>
            </a:r>
            <a:r>
              <a:rPr lang="en" sz="1000" b="0" u="none" strike="noStrike">
                <a:solidFill>
                  <a:schemeClr val="dk1"/>
                </a:solidFill>
                <a:effectLst/>
                <a:uFillTx/>
                <a:latin typeface="Open Sans"/>
                <a:ea typeface="Open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pic>
        <p:nvPicPr>
          <p:cNvPr id="48" name="Google Shape;20;p4"/>
          <p:cNvPicPr/>
          <p:nvPr/>
        </p:nvPicPr>
        <p:blipFill>
          <a:blip r:embed="rId2"/>
          <a:srcRect t="-7978" b="7978"/>
          <a:stretch/>
        </p:blipFill>
        <p:spPr>
          <a:xfrm rot="10800000" flipH="1">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p:cNvPicPr/>
            <p:nvPr/>
          </p:nvPicPr>
          <p:blipFill>
            <a:blip r:embed="rId2"/>
            <a:srcRect l="734" t="14280" r="5031" b="-9100"/>
            <a:stretch/>
          </p:blipFill>
          <p:spPr>
            <a:xfrm rot="10800000" flipH="1">
              <a:off x="0" y="0"/>
              <a:ext cx="9087120" cy="5143320"/>
            </a:xfrm>
            <a:prstGeom prst="rect">
              <a:avLst/>
            </a:prstGeom>
            <a:noFill/>
            <a:ln w="0">
              <a:noFill/>
            </a:ln>
          </p:spPr>
        </p:pic>
        <p:pic>
          <p:nvPicPr>
            <p:cNvPr id="53" name="Google Shape;26;p5"/>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tIns="45000" rIns="90000" bIns="45000" anchor="t">
            <a:normAutofit fontScale="92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pic>
        <p:nvPicPr>
          <p:cNvPr id="56" name="Google Shape;34;p6"/>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accent1"/>
                </a:solidFill>
                <a:effectLst/>
                <a:uFillTx/>
                <a:latin typeface="Goldman"/>
                <a:ea typeface="Goldman"/>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rgbClr val="000000"/>
        </a:solidFill>
        <a:effectLst/>
      </p:bgPr>
    </p:bg>
    <p:spTree>
      <p:nvGrpSpPr>
        <p:cNvPr id="1" name=""/>
        <p:cNvGrpSpPr/>
        <p:nvPr/>
      </p:nvGrpSpPr>
      <p:grpSpPr>
        <a:xfrm>
          <a:off x="0" y="0"/>
          <a:ext cx="0" cy="0"/>
          <a:chOff x="0" y="0"/>
          <a:chExt cx="0" cy="0"/>
        </a:xfrm>
      </p:grpSpPr>
      <p:pic>
        <p:nvPicPr>
          <p:cNvPr id="4" name="Google Shape;54;p13"/>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00000"/>
        </a:solidFill>
        <a:effectLst/>
      </p:bgPr>
    </p:bg>
    <p:spTree>
      <p:nvGrpSpPr>
        <p:cNvPr id="1" name=""/>
        <p:cNvGrpSpPr/>
        <p:nvPr/>
      </p:nvGrpSpPr>
      <p:grpSpPr>
        <a:xfrm>
          <a:off x="0" y="0"/>
          <a:ext cx="0" cy="0"/>
          <a:chOff x="0" y="0"/>
          <a:chExt cx="0" cy="0"/>
        </a:xfrm>
      </p:grpSpPr>
      <p:pic>
        <p:nvPicPr>
          <p:cNvPr id="11" name="Google Shape;67;p14"/>
          <p:cNvPicPr/>
          <p:nvPr/>
        </p:nvPicPr>
        <p:blipFill>
          <a:blip r:embed="rId2"/>
          <a:srcRect l="616"/>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u="none" strike="noStrike">
                <a:solidFill>
                  <a:schemeClr val="dk1"/>
                </a:solidFill>
                <a:effectLst/>
                <a:uFillTx/>
                <a:latin typeface="Arial"/>
              </a:rPr>
              <a:t>Click to edit the title text format</a:t>
            </a: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rgbClr val="000000"/>
        </a:solidFill>
        <a:effectLst/>
      </p:bgPr>
    </p:bg>
    <p:spTree>
      <p:nvGrpSpPr>
        <p:cNvPr id="1" name=""/>
        <p:cNvGrpSpPr/>
        <p:nvPr/>
      </p:nvGrpSpPr>
      <p:grpSpPr>
        <a:xfrm>
          <a:off x="0" y="0"/>
          <a:ext cx="0" cy="0"/>
          <a:chOff x="0" y="0"/>
          <a:chExt cx="0" cy="0"/>
        </a:xfrm>
      </p:grpSpPr>
      <p:pic>
        <p:nvPicPr>
          <p:cNvPr id="14" name="Google Shape;71;p15"/>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70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rgbClr val="000000"/>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19" name="Google Shape;77;p16"/>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p:cNvPicPr/>
          <p:nvPr/>
        </p:nvPicPr>
        <p:blipFill>
          <a:blip r:embed="rId3"/>
          <a:srcRect l="72344" t="25162" r="853" b="22599"/>
          <a:stretch/>
        </p:blipFill>
        <p:spPr>
          <a:xfrm>
            <a:off x="6694200" y="0"/>
            <a:ext cx="2449440" cy="2585880"/>
          </a:xfrm>
          <a:prstGeom prst="rect">
            <a:avLst/>
          </a:prstGeom>
          <a:noFill/>
          <a:ln w="0">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rgbClr val="000000"/>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22" name="Google Shape;81;p17"/>
          <p:cNvPicPr/>
          <p:nvPr/>
        </p:nvPicPr>
        <p:blipFill>
          <a:blip r:embed="rId2"/>
          <a:srcRect l="-24476" t="2369" r="24476" b="-2369"/>
          <a:stretch/>
        </p:blipFill>
        <p:spPr>
          <a:xfrm>
            <a:off x="0" y="0"/>
            <a:ext cx="9143640" cy="4951080"/>
          </a:xfrm>
          <a:prstGeom prst="rect">
            <a:avLst/>
          </a:prstGeom>
          <a:noFill/>
          <a:ln w="0">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rgbClr val="000000"/>
        </a:solidFill>
        <a:effectLst/>
      </p:bgPr>
    </p:bg>
    <p:spTree>
      <p:nvGrpSpPr>
        <p:cNvPr id="1" name=""/>
        <p:cNvGrpSpPr/>
        <p:nvPr/>
      </p:nvGrpSpPr>
      <p:grpSpPr>
        <a:xfrm>
          <a:off x="0" y="0"/>
          <a:ext cx="0" cy="0"/>
          <a:chOff x="0" y="0"/>
          <a:chExt cx="0" cy="0"/>
        </a:xfrm>
      </p:grpSpPr>
      <p:pic>
        <p:nvPicPr>
          <p:cNvPr id="23" name="Google Shape;83;p18"/>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Google Shape;136;p28"/>
          <p:cNvPicPr/>
          <p:nvPr/>
        </p:nvPicPr>
        <p:blipFill>
          <a:blip r:embed="rId2"/>
          <a:srcRect l="2425" t="14808" r="2425" b="3824"/>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514440" y="495360"/>
            <a:ext cx="5028840" cy="176184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800" b="0" u="none" strike="noStrike">
                <a:solidFill>
                  <a:schemeClr val="dk1"/>
                </a:solidFill>
                <a:effectLst/>
                <a:uFillTx/>
                <a:latin typeface="Goldman"/>
                <a:ea typeface="Goldman"/>
              </a:rPr>
              <a:t>AutoAI Model Building for Iris Prediction</a:t>
            </a:r>
            <a:endParaRPr lang="fr-FR" sz="4800" b="0" u="none" strike="noStrike">
              <a:solidFill>
                <a:schemeClr val="dk1"/>
              </a:solidFill>
              <a:effectLst/>
              <a:uFillTx/>
              <a:latin typeface="Arial"/>
            </a:endParaRPr>
          </a:p>
        </p:txBody>
      </p:sp>
      <p:sp>
        <p:nvSpPr>
          <p:cNvPr id="72" name="PlaceHolder 2"/>
          <p:cNvSpPr>
            <a:spLocks noGrp="1"/>
          </p:cNvSpPr>
          <p:nvPr>
            <p:ph type="subTitle"/>
          </p:nvPr>
        </p:nvSpPr>
        <p:spPr>
          <a:xfrm>
            <a:off x="514440" y="4095720"/>
            <a:ext cx="2409480" cy="561600"/>
          </a:xfrm>
          <a:prstGeom prst="rect">
            <a:avLst/>
          </a:prstGeom>
          <a:noFill/>
          <a:ln w="0">
            <a:noFill/>
          </a:ln>
        </p:spPr>
        <p:txBody>
          <a:bodyPr lIns="91440" tIns="91440" rIns="91440" bIns="91440" anchor="t">
            <a:normAutofit fontScale="92500" lnSpcReduction="19999"/>
          </a:bodyPr>
          <a:lstStyle/>
          <a:p>
            <a:pPr indent="0">
              <a:lnSpc>
                <a:spcPct val="100000"/>
              </a:lnSpc>
              <a:buNone/>
              <a:tabLst>
                <a:tab pos="0" algn="l"/>
              </a:tabLst>
            </a:pPr>
            <a:r>
              <a:rPr lang="en" sz="1600" b="0" u="none" strike="noStrike">
                <a:solidFill>
                  <a:schemeClr val="dk1"/>
                </a:solidFill>
                <a:effectLst/>
                <a:uFillTx/>
                <a:latin typeface="Albert Sans"/>
                <a:ea typeface="Albert Sans"/>
              </a:rPr>
              <a:t>IBM PBEL Internship Project Overview</a:t>
            </a:r>
            <a:endParaRPr lang="en-US" sz="1600" b="0" u="none" strike="noStrike">
              <a:solidFill>
                <a:srgbClr val="FFFFFF"/>
              </a:solidFill>
              <a:effectLst/>
              <a:uFillTx/>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872D7E-155C-DC6B-81B5-4E03A4ECA6B9}"/>
              </a:ext>
            </a:extLst>
          </p:cNvPr>
          <p:cNvSpPr>
            <a:spLocks noGrp="1"/>
          </p:cNvSpPr>
          <p:nvPr>
            <p:ph type="title"/>
          </p:nvPr>
        </p:nvSpPr>
        <p:spPr>
          <a:xfrm>
            <a:off x="159026" y="304920"/>
            <a:ext cx="4890052" cy="1445400"/>
          </a:xfrm>
        </p:spPr>
        <p:txBody>
          <a:bodyPr/>
          <a:lstStyle/>
          <a:p>
            <a:r>
              <a:rPr lang="en-US" dirty="0">
                <a:latin typeface="Bookman Old Style" panose="02050604050505020204" pitchFamily="18" charset="0"/>
              </a:rPr>
              <a:t>THANK YOU</a:t>
            </a:r>
          </a:p>
        </p:txBody>
      </p:sp>
      <p:sp>
        <p:nvSpPr>
          <p:cNvPr id="4" name="Text Placeholder 3">
            <a:extLst>
              <a:ext uri="{FF2B5EF4-FFF2-40B4-BE49-F238E27FC236}">
                <a16:creationId xmlns:a16="http://schemas.microsoft.com/office/drawing/2014/main" id="{477C24C2-FB11-0A2A-1AA6-71B25D983717}"/>
              </a:ext>
            </a:extLst>
          </p:cNvPr>
          <p:cNvSpPr>
            <a:spLocks noGrp="1"/>
          </p:cNvSpPr>
          <p:nvPr>
            <p:ph type="body"/>
          </p:nvPr>
        </p:nvSpPr>
        <p:spPr>
          <a:xfrm>
            <a:off x="6174722" y="3578086"/>
            <a:ext cx="2680917" cy="1217113"/>
          </a:xfrm>
        </p:spPr>
        <p:txBody>
          <a:bodyPr/>
          <a:lstStyle/>
          <a:p>
            <a:pPr marL="0" indent="0">
              <a:buNone/>
            </a:pPr>
            <a:r>
              <a:rPr lang="en-US" sz="1100" dirty="0"/>
              <a:t>Name: Nipun Jain</a:t>
            </a:r>
          </a:p>
          <a:p>
            <a:pPr marL="0" indent="0">
              <a:buNone/>
            </a:pPr>
            <a:r>
              <a:rPr lang="en-US" sz="1100" dirty="0"/>
              <a:t>Batch:1(Artificial Intelligence)</a:t>
            </a:r>
          </a:p>
          <a:p>
            <a:pPr marL="0" indent="0">
              <a:buNone/>
            </a:pPr>
            <a:r>
              <a:rPr lang="en-US" sz="1100" dirty="0"/>
              <a:t>College: ABES Engineering College</a:t>
            </a:r>
          </a:p>
        </p:txBody>
      </p:sp>
    </p:spTree>
    <p:extLst>
      <p:ext uri="{BB962C8B-B14F-4D97-AF65-F5344CB8AC3E}">
        <p14:creationId xmlns:p14="http://schemas.microsoft.com/office/powerpoint/2010/main" val="18175980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Google Shape;167;p31"/>
          <p:cNvPicPr/>
          <p:nvPr/>
        </p:nvPicPr>
        <p:blipFill>
          <a:blip r:embed="rId2"/>
          <a:srcRect l="30802" r="32938"/>
          <a:stretch/>
        </p:blipFill>
        <p:spPr>
          <a:xfrm>
            <a:off x="0" y="0"/>
            <a:ext cx="2969640" cy="5142960"/>
          </a:xfrm>
          <a:prstGeom prst="rect">
            <a:avLst/>
          </a:prstGeom>
          <a:noFill/>
          <a:ln w="0">
            <a:noFill/>
          </a:ln>
        </p:spPr>
      </p:pic>
      <p:sp>
        <p:nvSpPr>
          <p:cNvPr id="74"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u="none" strike="noStrike">
                <a:solidFill>
                  <a:schemeClr val="dk1"/>
                </a:solidFill>
                <a:effectLst/>
                <a:uFillTx/>
                <a:latin typeface="Goldman"/>
                <a:ea typeface="Goldman"/>
              </a:rPr>
              <a:t>Introduction</a:t>
            </a:r>
            <a:endParaRPr lang="fr-FR" sz="3000" b="0" u="none" strike="noStrike">
              <a:solidFill>
                <a:schemeClr val="dk1"/>
              </a:solidFill>
              <a:effectLst/>
              <a:uFillTx/>
              <a:latin typeface="Arial"/>
            </a:endParaRPr>
          </a:p>
        </p:txBody>
      </p:sp>
      <p:sp>
        <p:nvSpPr>
          <p:cNvPr id="75"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This presentation outlines the IBM PBEL Internship Project focusing on the AutoAI model building for Iris species prediction. The project delves into using the Iris dataset, leveraging IBM Watson Studio, and utilizing AutoAI for effective classification and deployment.</a:t>
            </a:r>
            <a:endParaRPr lang="fr-FR" sz="1400" b="0" u="none" strike="noStrike">
              <a:solidFill>
                <a:srgbClr val="000000"/>
              </a:solidFill>
              <a:effectLst/>
              <a:uFillTx/>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u="none" strike="noStrike">
                <a:solidFill>
                  <a:schemeClr val="dk1"/>
                </a:solidFill>
                <a:effectLst/>
                <a:uFillTx/>
                <a:latin typeface="Goldman"/>
                <a:ea typeface="Goldman"/>
              </a:rPr>
              <a:t>Iris Dataset Overview</a:t>
            </a:r>
            <a:endParaRPr lang="fr-FR" sz="4000" b="0" u="none" strike="noStrike">
              <a:solidFill>
                <a:schemeClr val="dk1"/>
              </a:solidFill>
              <a:effectLst/>
              <a:uFillTx/>
              <a:latin typeface="Arial"/>
            </a:endParaRPr>
          </a:p>
        </p:txBody>
      </p:sp>
      <p:sp>
        <p:nvSpPr>
          <p:cNvPr id="83"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The Iris dataset comprises features such as sepal length, sepal width, petal length, and petal width. The target variable is the species of the Iris plant, categorized into three classes: Setosa, Versicolor, and Virginica. This dataset serves as an ideal foundation for classification tasks.</a:t>
            </a:r>
            <a:endParaRPr lang="en-US" sz="1400" b="0" u="none" strike="noStrike">
              <a:solidFill>
                <a:srgbClr val="FFFFFF"/>
              </a:solidFill>
              <a:effectLst/>
              <a:uFillTx/>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Google Shape;167;p31"/>
          <p:cNvPicPr/>
          <p:nvPr/>
        </p:nvPicPr>
        <p:blipFill>
          <a:blip r:embed="rId2"/>
          <a:srcRect l="30802" r="32938"/>
          <a:stretch/>
        </p:blipFill>
        <p:spPr>
          <a:xfrm>
            <a:off x="0" y="0"/>
            <a:ext cx="2969640" cy="5142960"/>
          </a:xfrm>
          <a:prstGeom prst="rect">
            <a:avLst/>
          </a:prstGeom>
          <a:noFill/>
          <a:ln w="0">
            <a:noFill/>
          </a:ln>
        </p:spPr>
      </p:pic>
      <p:sp>
        <p:nvSpPr>
          <p:cNvPr id="85"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u="none" strike="noStrike">
                <a:solidFill>
                  <a:schemeClr val="dk1"/>
                </a:solidFill>
                <a:effectLst/>
                <a:uFillTx/>
                <a:latin typeface="Goldman"/>
                <a:ea typeface="Goldman"/>
              </a:rPr>
              <a:t>IBM Watson Studio Setup</a:t>
            </a:r>
            <a:endParaRPr lang="fr-FR" sz="3000" b="0" u="none" strike="noStrike">
              <a:solidFill>
                <a:schemeClr val="dk1"/>
              </a:solidFill>
              <a:effectLst/>
              <a:uFillTx/>
              <a:latin typeface="Arial"/>
            </a:endParaRPr>
          </a:p>
        </p:txBody>
      </p:sp>
      <p:sp>
        <p:nvSpPr>
          <p:cNvPr id="86"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To begin, log into IBM Watson Studio. Create a new project for the Iris classification task, ensuring you set up the appropriate runtime. This step is crucial for preparing the environment where AutoAI will operate efficiently.</a:t>
            </a:r>
            <a:endParaRPr lang="fr-FR" sz="1400" b="0" u="none" strike="noStrike">
              <a:solidFill>
                <a:srgbClr val="000000"/>
              </a:solidFill>
              <a:effectLst/>
              <a:uFillTx/>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Google Shape;174;p32"/>
          <p:cNvPicPr/>
          <p:nvPr/>
        </p:nvPicPr>
        <p:blipFill>
          <a:blip r:embed="rId2"/>
          <a:stretch/>
        </p:blipFill>
        <p:spPr>
          <a:xfrm flipH="1">
            <a:off x="5195520" y="1507320"/>
            <a:ext cx="3948480" cy="2973240"/>
          </a:xfrm>
          <a:prstGeom prst="rect">
            <a:avLst/>
          </a:prstGeom>
          <a:noFill/>
          <a:ln w="0">
            <a:noFill/>
          </a:ln>
        </p:spPr>
      </p:pic>
      <p:sp>
        <p:nvSpPr>
          <p:cNvPr id="88" name="PlaceHolder 1"/>
          <p:cNvSpPr>
            <a:spLocks noGrp="1"/>
          </p:cNvSpPr>
          <p:nvPr>
            <p:ph type="subTitle"/>
          </p:nvPr>
        </p:nvSpPr>
        <p:spPr>
          <a:xfrm>
            <a:off x="371520" y="3933720"/>
            <a:ext cx="4790880" cy="704520"/>
          </a:xfrm>
          <a:prstGeom prst="rect">
            <a:avLst/>
          </a:prstGeom>
          <a:noFill/>
          <a:ln w="0">
            <a:noFill/>
          </a:ln>
        </p:spPr>
        <p:txBody>
          <a:bodyPr lIns="91440" tIns="91440" rIns="91440" bIns="91440" anchor="t">
            <a:normAutofit/>
          </a:bodyPr>
          <a:lstStyle/>
          <a:p>
            <a:pPr algn="ctr"/>
            <a:endParaRPr lang="en-US" sz="1400" b="0" u="none" strike="noStrike">
              <a:solidFill>
                <a:schemeClr val="dk1"/>
              </a:solidFill>
              <a:effectLst/>
              <a:uFillTx/>
              <a:latin typeface="Albert Sans"/>
              <a:ea typeface="Albert Sans"/>
            </a:endParaRPr>
          </a:p>
        </p:txBody>
      </p:sp>
      <p:sp>
        <p:nvSpPr>
          <p:cNvPr id="89"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4600" b="0" u="none" strike="noStrike">
                <a:solidFill>
                  <a:schemeClr val="dk1"/>
                </a:solidFill>
                <a:effectLst/>
                <a:uFillTx/>
                <a:latin typeface="Goldman"/>
                <a:ea typeface="Goldman"/>
              </a:rPr>
              <a:t>Topic 2: AutoAI Implementation</a:t>
            </a:r>
            <a:endParaRPr lang="fr-FR" sz="4600" b="0" u="none" strike="noStrike">
              <a:solidFill>
                <a:schemeClr val="dk1"/>
              </a:solidFill>
              <a:effectLst/>
              <a:uFillTx/>
              <a:latin typeface="Arial"/>
            </a:endParaRPr>
          </a:p>
        </p:txBody>
      </p:sp>
      <p:sp>
        <p:nvSpPr>
          <p:cNvPr id="90"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 sz="6000" b="0" u="none" strike="noStrike">
                <a:solidFill>
                  <a:schemeClr val="dk1"/>
                </a:solidFill>
                <a:effectLst/>
                <a:uFillTx/>
                <a:latin typeface="Goldman"/>
                <a:ea typeface="Goldman"/>
              </a:rPr>
              <a:t>02</a:t>
            </a:r>
            <a:endParaRPr lang="fr-FR" sz="6000" b="0" u="none" strike="noStrike">
              <a:solidFill>
                <a:schemeClr val="dk1"/>
              </a:solidFill>
              <a:effectLst/>
              <a:uFillTx/>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Google Shape;167;p31"/>
          <p:cNvPicPr/>
          <p:nvPr/>
        </p:nvPicPr>
        <p:blipFill>
          <a:blip r:embed="rId2"/>
          <a:srcRect l="30802" r="32938"/>
          <a:stretch/>
        </p:blipFill>
        <p:spPr>
          <a:xfrm>
            <a:off x="0" y="0"/>
            <a:ext cx="2969640" cy="5142960"/>
          </a:xfrm>
          <a:prstGeom prst="rect">
            <a:avLst/>
          </a:prstGeom>
          <a:noFill/>
          <a:ln w="0">
            <a:noFill/>
          </a:ln>
        </p:spPr>
      </p:pic>
      <p:sp>
        <p:nvSpPr>
          <p:cNvPr id="92"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u="none" strike="noStrike">
                <a:solidFill>
                  <a:schemeClr val="dk1"/>
                </a:solidFill>
                <a:effectLst/>
                <a:uFillTx/>
                <a:latin typeface="Goldman"/>
                <a:ea typeface="Goldman"/>
              </a:rPr>
              <a:t>Launching AutoAI Experiment</a:t>
            </a:r>
            <a:endParaRPr lang="fr-FR" sz="3000" b="0" u="none" strike="noStrike">
              <a:solidFill>
                <a:schemeClr val="dk1"/>
              </a:solidFill>
              <a:effectLst/>
              <a:uFillTx/>
              <a:latin typeface="Arial"/>
            </a:endParaRPr>
          </a:p>
        </p:txBody>
      </p:sp>
      <p:sp>
        <p:nvSpPr>
          <p:cNvPr id="93"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Upload the Iris dataset to the project. Launch the AutoAI experiment by selecting the dataset and choosing the prediction task as 'species'. AutoAI will automatically configure the necessary parameters for model training.</a:t>
            </a:r>
            <a:endParaRPr lang="fr-FR" sz="1400" b="0" u="none" strike="noStrike">
              <a:solidFill>
                <a:srgbClr val="000000"/>
              </a:solidFill>
              <a:effectLst/>
              <a:uFillTx/>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 sz="4000" b="0" u="none" strike="noStrike">
                <a:solidFill>
                  <a:schemeClr val="dk1"/>
                </a:solidFill>
                <a:effectLst/>
                <a:uFillTx/>
                <a:latin typeface="Goldman"/>
                <a:ea typeface="Goldman"/>
              </a:rPr>
              <a:t>Automated Training and Model Selection</a:t>
            </a:r>
            <a:endParaRPr lang="fr-FR" sz="4000" b="0" u="none" strike="noStrike">
              <a:solidFill>
                <a:schemeClr val="dk1"/>
              </a:solidFill>
              <a:effectLst/>
              <a:uFillTx/>
              <a:latin typeface="Arial"/>
            </a:endParaRPr>
          </a:p>
        </p:txBody>
      </p:sp>
      <p:sp>
        <p:nvSpPr>
          <p:cNvPr id="95"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AutoAI generates multiple pipelines for training based on various algorithms. A leaderboard is created to compare the performance of these models, enabling you to select the one with the highest accuracy for your requirement.</a:t>
            </a:r>
            <a:endParaRPr lang="en-US" sz="1400" b="0" u="none" strike="noStrike">
              <a:solidFill>
                <a:srgbClr val="FFFFFF"/>
              </a:solidFill>
              <a:effectLst/>
              <a:uFillTx/>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u="none" strike="noStrike">
                <a:solidFill>
                  <a:schemeClr val="dk1"/>
                </a:solidFill>
                <a:effectLst/>
                <a:uFillTx/>
                <a:latin typeface="Goldman"/>
                <a:ea typeface="Goldman"/>
              </a:rPr>
              <a:t>Deployment and Testing</a:t>
            </a:r>
            <a:endParaRPr lang="fr-FR" sz="4000" b="0" u="none" strike="noStrike">
              <a:solidFill>
                <a:schemeClr val="dk1"/>
              </a:solidFill>
              <a:effectLst/>
              <a:uFillTx/>
              <a:latin typeface="Arial"/>
            </a:endParaRPr>
          </a:p>
        </p:txBody>
      </p:sp>
      <p:sp>
        <p:nvSpPr>
          <p:cNvPr id="97"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1400" b="0" u="none" strike="noStrike">
                <a:solidFill>
                  <a:schemeClr val="dk1"/>
                </a:solidFill>
                <a:effectLst/>
                <a:uFillTx/>
                <a:latin typeface="Albert Sans"/>
                <a:ea typeface="Albert Sans"/>
              </a:rPr>
              <a:t>After selecting the best model, create an 'Online Deployment' to provide scoring capabilities. Test this deployment using IBM Watson Studio's built-in tools or by integrating with Google Colab to verify predictions against the Iris dataset.</a:t>
            </a:r>
            <a:endParaRPr lang="en-US" sz="1400" b="0" u="none" strike="noStrike">
              <a:solidFill>
                <a:srgbClr val="FFFFFF"/>
              </a:solidFill>
              <a:effectLst/>
              <a:uFillTx/>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 name="Google Shape;167;p31"/>
          <p:cNvPicPr/>
          <p:nvPr/>
        </p:nvPicPr>
        <p:blipFill>
          <a:blip r:embed="rId2"/>
          <a:srcRect l="30802" r="32938"/>
          <a:stretch/>
        </p:blipFill>
        <p:spPr>
          <a:xfrm>
            <a:off x="0" y="0"/>
            <a:ext cx="2969640" cy="5142960"/>
          </a:xfrm>
          <a:prstGeom prst="rect">
            <a:avLst/>
          </a:prstGeom>
          <a:noFill/>
          <a:ln w="0">
            <a:noFill/>
          </a:ln>
        </p:spPr>
      </p:pic>
      <p:sp>
        <p:nvSpPr>
          <p:cNvPr id="99"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u="none" strike="noStrike">
                <a:solidFill>
                  <a:schemeClr val="dk1"/>
                </a:solidFill>
                <a:effectLst/>
                <a:uFillTx/>
                <a:latin typeface="Goldman"/>
                <a:ea typeface="Goldman"/>
              </a:rPr>
              <a:t>Conclusions</a:t>
            </a:r>
            <a:endParaRPr lang="fr-FR" sz="3000" b="0" u="none" strike="noStrike">
              <a:solidFill>
                <a:schemeClr val="dk1"/>
              </a:solidFill>
              <a:effectLst/>
              <a:uFillTx/>
              <a:latin typeface="Arial"/>
            </a:endParaRPr>
          </a:p>
        </p:txBody>
      </p:sp>
      <p:sp>
        <p:nvSpPr>
          <p:cNvPr id="100" name="PlaceHolder 2"/>
          <p:cNvSpPr>
            <a:spLocks noGrp="1"/>
          </p:cNvSpPr>
          <p:nvPr>
            <p:ph type="body"/>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u="none" strike="noStrike" dirty="0">
                <a:solidFill>
                  <a:schemeClr val="dk1"/>
                </a:solidFill>
                <a:effectLst/>
                <a:uFillTx/>
                <a:latin typeface="Albert Sans"/>
                <a:ea typeface="Albert Sans"/>
              </a:rPr>
              <a:t>The AutoAI model building process showcases efficiency in automating the machine learning pipeline. Key takeaways include the importance of model accuracy and the ease of deployment using IBM Watson Studio for practical applications. Future steps involve refining the model based on testing feedback and exploring additional datasets.</a:t>
            </a:r>
            <a:endParaRPr lang="fr-FR" sz="1400" b="0" u="none" strike="noStrike" dirty="0">
              <a:solidFill>
                <a:srgbClr val="000000"/>
              </a:solidFill>
              <a:effectLst/>
              <a:uFillTx/>
              <a:latin typeface="Arial"/>
            </a:endParaRPr>
          </a:p>
        </p:txBody>
      </p:sp>
    </p:spTree>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TotalTime>
  <Words>353</Words>
  <Application>Microsoft Office PowerPoint</Application>
  <PresentationFormat>On-screen Show (16:9)</PresentationFormat>
  <Paragraphs>22</Paragraphs>
  <Slides>10</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Albert Sans</vt:lpstr>
      <vt:lpstr>Arial</vt:lpstr>
      <vt:lpstr>Bookman Old Style</vt:lpstr>
      <vt:lpstr>Goldman</vt:lpstr>
      <vt:lpstr>Open Sans</vt:lpstr>
      <vt:lpstr>OpenSymbol</vt:lpstr>
      <vt:lpstr>Symbol</vt:lpstr>
      <vt:lpstr>Wingdings</vt:lpstr>
      <vt:lpstr>Technology Innovations by Slidesgo</vt:lpstr>
      <vt:lpstr>Slidesgo Final Pages</vt:lpstr>
      <vt:lpstr>AutoAI Model Building for Iris Prediction</vt:lpstr>
      <vt:lpstr>Introduction</vt:lpstr>
      <vt:lpstr>Iris Dataset Overview</vt:lpstr>
      <vt:lpstr>IBM Watson Studio Setup</vt:lpstr>
      <vt:lpstr>Topic 2: AutoAI Implementation</vt:lpstr>
      <vt:lpstr>Launching AutoAI Experiment</vt:lpstr>
      <vt:lpstr>Automated Training and Model Selection</vt:lpstr>
      <vt:lpstr>Deployment and Testing</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himanshu wiz</dc:creator>
  <cp:lastModifiedBy>Nipun Jain</cp:lastModifiedBy>
  <cp:revision>1</cp:revision>
  <dcterms:modified xsi:type="dcterms:W3CDTF">2025-07-14T17:41:29Z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2025-07-11T17:30:09Z</dcterms:created>
  <dc:creator>Unknown Creator</dc:creator>
  <dc:description/>
  <dc:language>en-US</dc:language>
  <cp:lastModifiedBy>Unknown Creator</cp:lastModifiedBy>
  <dcterms:modified xsi:type="dcterms:W3CDTF">2025-07-11T17:30:09Z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